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orient="horz" pos="2813">
          <p15:clr>
            <a:srgbClr val="A4A3A4"/>
          </p15:clr>
        </p15:guide>
        <p15:guide id="3" orient="horz" pos="344">
          <p15:clr>
            <a:srgbClr val="A4A3A4"/>
          </p15:clr>
        </p15:guide>
        <p15:guide id="4" orient="horz" pos="2349">
          <p15:clr>
            <a:srgbClr val="A4A3A4"/>
          </p15:clr>
        </p15:guide>
        <p15:guide id="5" orient="horz" pos="1768">
          <p15:clr>
            <a:srgbClr val="A4A3A4"/>
          </p15:clr>
        </p15:guide>
        <p15:guide id="6" orient="horz" pos="2757">
          <p15:clr>
            <a:srgbClr val="A4A3A4"/>
          </p15:clr>
        </p15:guide>
        <p15:guide id="7" orient="horz" pos="3347" userDrawn="1">
          <p15:clr>
            <a:srgbClr val="A4A3A4"/>
          </p15:clr>
        </p15:guide>
        <p15:guide id="8" orient="horz" pos="3846">
          <p15:clr>
            <a:srgbClr val="A4A3A4"/>
          </p15:clr>
        </p15:guide>
        <p15:guide id="9" orient="horz" pos="4145">
          <p15:clr>
            <a:srgbClr val="A4A3A4"/>
          </p15:clr>
        </p15:guide>
        <p15:guide id="10" orient="horz" pos="4345">
          <p15:clr>
            <a:srgbClr val="A4A3A4"/>
          </p15:clr>
        </p15:guide>
        <p15:guide id="11" orient="horz" pos="4481">
          <p15:clr>
            <a:srgbClr val="A4A3A4"/>
          </p15:clr>
        </p15:guide>
        <p15:guide id="12" orient="horz" pos="3574">
          <p15:clr>
            <a:srgbClr val="A4A3A4"/>
          </p15:clr>
        </p15:guide>
        <p15:guide id="13" orient="horz" pos="4889" userDrawn="1">
          <p15:clr>
            <a:srgbClr val="A4A3A4"/>
          </p15:clr>
        </p15:guide>
        <p15:guide id="14" orient="horz" pos="5912">
          <p15:clr>
            <a:srgbClr val="A4A3A4"/>
          </p15:clr>
        </p15:guide>
        <p15:guide id="15" orient="horz" pos="5473">
          <p15:clr>
            <a:srgbClr val="A4A3A4"/>
          </p15:clr>
        </p15:guide>
        <p15:guide id="16" pos="58">
          <p15:clr>
            <a:srgbClr val="A4A3A4"/>
          </p15:clr>
        </p15:guide>
        <p15:guide id="17" pos="119">
          <p15:clr>
            <a:srgbClr val="A4A3A4"/>
          </p15:clr>
        </p15:guide>
        <p15:guide id="18" pos="2137" userDrawn="1">
          <p15:clr>
            <a:srgbClr val="A4A3A4"/>
          </p15:clr>
        </p15:guide>
        <p15:guide id="19" pos="4211">
          <p15:clr>
            <a:srgbClr val="A4A3A4"/>
          </p15:clr>
        </p15:guide>
        <p15:guide id="20" pos="1589">
          <p15:clr>
            <a:srgbClr val="A4A3A4"/>
          </p15:clr>
        </p15:guide>
        <p15:guide id="21" pos="2607">
          <p15:clr>
            <a:srgbClr val="A4A3A4"/>
          </p15:clr>
        </p15:guide>
        <p15:guide id="22" pos="210">
          <p15:clr>
            <a:srgbClr val="A4A3A4"/>
          </p15:clr>
        </p15:guide>
        <p15:guide id="23" pos="40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CC00"/>
    <a:srgbClr val="FF0066"/>
    <a:srgbClr val="F44914"/>
    <a:srgbClr val="FFFF99"/>
    <a:srgbClr val="FFFFCC"/>
    <a:srgbClr val="FF9900"/>
    <a:srgbClr val="663300"/>
    <a:srgbClr val="964B00"/>
    <a:srgbClr val="FEE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1458" y="66"/>
      </p:cViewPr>
      <p:guideLst>
        <p:guide orient="horz" pos="3120"/>
        <p:guide orient="horz" pos="2813"/>
        <p:guide orient="horz" pos="344"/>
        <p:guide orient="horz" pos="2349"/>
        <p:guide orient="horz" pos="1768"/>
        <p:guide orient="horz" pos="2757"/>
        <p:guide orient="horz" pos="3347"/>
        <p:guide orient="horz" pos="3846"/>
        <p:guide orient="horz" pos="4145"/>
        <p:guide orient="horz" pos="4345"/>
        <p:guide orient="horz" pos="4481"/>
        <p:guide orient="horz" pos="3574"/>
        <p:guide orient="horz" pos="4889"/>
        <p:guide orient="horz" pos="5912"/>
        <p:guide orient="horz" pos="5473"/>
        <p:guide pos="58"/>
        <p:guide pos="119"/>
        <p:guide pos="2137"/>
        <p:guide pos="4211"/>
        <p:guide pos="1589"/>
        <p:guide pos="2607"/>
        <p:guide pos="210"/>
        <p:guide pos="4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1B8-A7E8-4A1D-8514-872C1FB94005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1525-A72E-4A13-88D6-BE9D4EDD0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90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1B8-A7E8-4A1D-8514-872C1FB94005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1525-A72E-4A13-88D6-BE9D4EDD0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51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1B8-A7E8-4A1D-8514-872C1FB94005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1525-A72E-4A13-88D6-BE9D4EDD0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71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1B8-A7E8-4A1D-8514-872C1FB94005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1525-A72E-4A13-88D6-BE9D4EDD0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21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1B8-A7E8-4A1D-8514-872C1FB94005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1525-A72E-4A13-88D6-BE9D4EDD0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1B8-A7E8-4A1D-8514-872C1FB94005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1525-A72E-4A13-88D6-BE9D4EDD0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36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1B8-A7E8-4A1D-8514-872C1FB94005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1525-A72E-4A13-88D6-BE9D4EDD0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12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1B8-A7E8-4A1D-8514-872C1FB94005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1525-A72E-4A13-88D6-BE9D4EDD0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60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1B8-A7E8-4A1D-8514-872C1FB94005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1525-A72E-4A13-88D6-BE9D4EDD0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76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1B8-A7E8-4A1D-8514-872C1FB94005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1525-A72E-4A13-88D6-BE9D4EDD0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44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31B8-A7E8-4A1D-8514-872C1FB94005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1525-A72E-4A13-88D6-BE9D4EDD0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22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B31B8-A7E8-4A1D-8514-872C1FB94005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1525-A72E-4A13-88D6-BE9D4EDD0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41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28"/>
          <a:stretch/>
        </p:blipFill>
        <p:spPr>
          <a:xfrm>
            <a:off x="-1" y="516217"/>
            <a:ext cx="6858001" cy="5361190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3183830" y="6969573"/>
            <a:ext cx="3491878" cy="2519931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188913" y="3797708"/>
            <a:ext cx="2952055" cy="2952055"/>
          </a:xfrm>
          <a:prstGeom prst="ellipse">
            <a:avLst/>
          </a:prstGeom>
          <a:solidFill>
            <a:schemeClr val="bg1">
              <a:alpha val="70000"/>
            </a:schemeClr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n>
                <a:solidFill>
                  <a:srgbClr val="00B0F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196752" y="4521634"/>
            <a:ext cx="147953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kumimoji="1" lang="en-US" altLang="ja-JP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21</a:t>
            </a:r>
            <a:endParaRPr kumimoji="1" lang="ja-JP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08719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n>
                  <a:solidFill>
                    <a:schemeClr val="bg1">
                      <a:alpha val="7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当事者・</a:t>
            </a:r>
            <a:r>
              <a:rPr lang="ja-JP" altLang="en-US" sz="1600" b="1" dirty="0" smtClean="0">
                <a:ln>
                  <a:solidFill>
                    <a:schemeClr val="bg1">
                      <a:alpha val="7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支援者向け　</a:t>
            </a:r>
            <a:r>
              <a:rPr lang="ja-JP" altLang="en-US" sz="1600" b="1" dirty="0" err="1" smtClean="0">
                <a:ln>
                  <a:solidFill>
                    <a:schemeClr val="bg1">
                      <a:alpha val="7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障</a:t>
            </a:r>
            <a:r>
              <a:rPr lang="ja-JP" altLang="en-US" sz="1600" b="1" dirty="0" err="1">
                <a:ln>
                  <a:solidFill>
                    <a:schemeClr val="bg1">
                      <a:alpha val="7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がい</a:t>
            </a:r>
            <a:r>
              <a:rPr lang="ja-JP" altLang="en-US" sz="1600" b="1" dirty="0">
                <a:ln>
                  <a:solidFill>
                    <a:schemeClr val="bg1">
                      <a:alpha val="7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者就労移行支援</a:t>
            </a:r>
            <a:r>
              <a:rPr lang="ja-JP" altLang="en-US" sz="1600" b="1" dirty="0" smtClean="0">
                <a:ln>
                  <a:solidFill>
                    <a:schemeClr val="bg1">
                      <a:alpha val="7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事業所体験</a:t>
            </a:r>
            <a:r>
              <a:rPr lang="ja-JP" altLang="en-US" sz="1600" b="1" dirty="0">
                <a:ln>
                  <a:solidFill>
                    <a:schemeClr val="bg1">
                      <a:alpha val="7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説明会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3118" y="915286"/>
            <a:ext cx="4567291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7200" b="1" dirty="0" smtClean="0">
                <a:solidFill>
                  <a:srgbClr val="F44914"/>
                </a:solidFill>
                <a:latin typeface="GN-こはるいろサンレイ" panose="02000600000000000000" pitchFamily="2" charset="-128"/>
                <a:ea typeface="GN-こはるいろサンレイ" panose="02000600000000000000" pitchFamily="2" charset="-128"/>
              </a:rPr>
              <a:t>オープン</a:t>
            </a:r>
            <a:endParaRPr kumimoji="1" lang="en-US" altLang="ja-JP" sz="7200" b="1" dirty="0" smtClean="0">
              <a:solidFill>
                <a:srgbClr val="F44914"/>
              </a:solidFill>
              <a:latin typeface="GN-こはるいろサンレイ" panose="02000600000000000000" pitchFamily="2" charset="-128"/>
              <a:ea typeface="GN-こはるいろサンレイ" panose="02000600000000000000" pitchFamily="2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19640" y="1635366"/>
            <a:ext cx="5846364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7200" b="1" dirty="0" smtClean="0">
                <a:solidFill>
                  <a:srgbClr val="F44914"/>
                </a:solidFill>
                <a:latin typeface="GN-こはるいろサンレイ" panose="02000600000000000000" pitchFamily="2" charset="-128"/>
                <a:ea typeface="GN-こはるいろサンレイ" panose="02000600000000000000" pitchFamily="2" charset="-128"/>
              </a:rPr>
              <a:t>トレーニング</a:t>
            </a:r>
            <a:endParaRPr lang="ja-JP" altLang="en-US" sz="7200" b="1" dirty="0">
              <a:solidFill>
                <a:srgbClr val="F44914"/>
              </a:solidFill>
              <a:latin typeface="GN-こはるいろサンレイ" panose="02000600000000000000" pitchFamily="2" charset="-128"/>
              <a:ea typeface="GN-こはるいろサンレイ" panose="02000600000000000000" pitchFamily="2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92075" y="9642146"/>
            <a:ext cx="665003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お申し込みの詳細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はチラシの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裏面を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ご覧ください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406140" y="8722556"/>
            <a:ext cx="2304256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　コミュニケーション</a:t>
            </a:r>
            <a:endParaRPr lang="en-US" altLang="ja-JP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　パソコン</a:t>
            </a:r>
            <a:endParaRPr kumimoji="1" lang="ja-JP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408448" y="7924716"/>
            <a:ext cx="1796124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ct val="150000"/>
              </a:lnSpc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小塚ゴシック Pr6N H" pitchFamily="34" charset="-128"/>
                <a:ea typeface="小塚ゴシック Pr6N H" pitchFamily="34" charset="-128"/>
              </a:defRPr>
            </a:lvl1pPr>
          </a:lstStyle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　ご利用サービス案内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　福祉サービスについて</a:t>
            </a:r>
          </a:p>
        </p:txBody>
      </p:sp>
      <p:cxnSp>
        <p:nvCxnSpPr>
          <p:cNvPr id="87" name="直線コネクタ 86"/>
          <p:cNvCxnSpPr/>
          <p:nvPr/>
        </p:nvCxnSpPr>
        <p:spPr>
          <a:xfrm rot="16200000">
            <a:off x="7758496" y="1638905"/>
            <a:ext cx="270000" cy="0"/>
          </a:xfrm>
          <a:prstGeom prst="line">
            <a:avLst/>
          </a:prstGeom>
          <a:ln w="12700">
            <a:solidFill>
              <a:srgbClr val="FA007D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395213" y="9380985"/>
            <a:ext cx="1382261" cy="0"/>
          </a:xfrm>
          <a:prstGeom prst="line">
            <a:avLst/>
          </a:prstGeom>
          <a:ln w="571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3397743" y="9233211"/>
            <a:ext cx="120851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defRPr sz="1400">
                <a:latin typeface="小塚ゴシック Pr6N H" pitchFamily="34" charset="-128"/>
                <a:ea typeface="小塚ゴシック Pr6N H" pitchFamily="34" charset="-128"/>
              </a:defRPr>
            </a:lvl1pPr>
          </a:lstStyle>
          <a:p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個別相談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111071" y="9280340"/>
            <a:ext cx="73598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（希望者のみ）</a:t>
            </a:r>
            <a:endPara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 rot="5400000">
            <a:off x="-551351" y="6762688"/>
            <a:ext cx="270000" cy="0"/>
          </a:xfrm>
          <a:prstGeom prst="line">
            <a:avLst/>
          </a:prstGeom>
          <a:ln w="12700">
            <a:solidFill>
              <a:srgbClr val="FA007D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rot="16200000">
            <a:off x="7083416" y="9016322"/>
            <a:ext cx="180000" cy="0"/>
          </a:xfrm>
          <a:prstGeom prst="line">
            <a:avLst/>
          </a:prstGeom>
          <a:ln w="12700">
            <a:solidFill>
              <a:srgbClr val="FA007D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-603448" y="6393160"/>
            <a:ext cx="360000" cy="0"/>
          </a:xfrm>
          <a:prstGeom prst="line">
            <a:avLst/>
          </a:prstGeom>
          <a:ln w="12700">
            <a:solidFill>
              <a:srgbClr val="FA007D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角丸四角形 78"/>
          <p:cNvSpPr/>
          <p:nvPr/>
        </p:nvSpPr>
        <p:spPr>
          <a:xfrm>
            <a:off x="188640" y="6983888"/>
            <a:ext cx="2333898" cy="31009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あんずもじ" panose="02000600000000000000" pitchFamily="2" charset="-128"/>
                <a:ea typeface="あんずもじ" panose="02000600000000000000" pitchFamily="2" charset="-128"/>
              </a:rPr>
              <a:t>オープントレーニングとは？</a:t>
            </a:r>
            <a:endParaRPr kumimoji="1" lang="ja-JP" altLang="en-US" sz="1600" dirty="0">
              <a:solidFill>
                <a:schemeClr val="bg1"/>
              </a:solidFill>
              <a:latin typeface="あんずもじ" panose="02000600000000000000" pitchFamily="2" charset="-128"/>
              <a:ea typeface="あんずもじ" panose="02000600000000000000" pitchFamily="2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66053" y="7483592"/>
            <a:ext cx="2356485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kumimoji="1"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</a:rPr>
              <a:t>一般企業への就職を目指す</a:t>
            </a:r>
            <a:r>
              <a:rPr lang="ja-JP" alt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</a:rPr>
              <a:t>障</a:t>
            </a:r>
            <a:r>
              <a:rPr lang="ja-JP" alt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</a:rPr>
              <a:t>がい</a:t>
            </a:r>
            <a:r>
              <a:rPr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</a:rPr>
              <a:t>者の方や、</a:t>
            </a:r>
            <a:r>
              <a:rPr kumimoji="1"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</a:rPr>
              <a:t>就労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</a:rPr>
              <a:t>移行</a:t>
            </a:r>
            <a:r>
              <a:rPr kumimoji="1"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</a:rPr>
              <a:t>支援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</a:rPr>
              <a:t>に</a:t>
            </a:r>
            <a:r>
              <a:rPr kumimoji="1"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</a:rPr>
              <a:t>ついて知りたい方を</a:t>
            </a:r>
            <a:r>
              <a:rPr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</a:rPr>
              <a:t>対象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</a:rPr>
              <a:t>と</a:t>
            </a:r>
            <a:r>
              <a:rPr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</a:rPr>
              <a:t>したサービス紹介・体験イベントです。保護者や支援者も歓迎します。</a:t>
            </a:r>
            <a:endParaRPr lang="en-US" altLang="ja-JP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あんずもじ" panose="02000600000000000000" pitchFamily="2" charset="-128"/>
              <a:ea typeface="あんずもじ" panose="02000600000000000000" pitchFamily="2" charset="-128"/>
            </a:endParaRPr>
          </a:p>
          <a:p>
            <a:pPr algn="just"/>
            <a:r>
              <a:rPr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</a:rPr>
              <a:t>どうぞお気軽にご参加ください！</a:t>
            </a:r>
            <a:endParaRPr kumimoji="1" lang="ja-JP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あんずもじ" panose="02000600000000000000" pitchFamily="2" charset="-128"/>
              <a:ea typeface="あんずもじ" panose="02000600000000000000" pitchFamily="2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188640" y="8451127"/>
            <a:ext cx="2333898" cy="31009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お問合わせ</a:t>
            </a:r>
            <a:endParaRPr kumimoji="1" lang="ja-JP" altLang="en-US" sz="1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86899" y="8958839"/>
            <a:ext cx="50579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kumimoji="1"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02956" y="8935335"/>
            <a:ext cx="198640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092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-752</a:t>
            </a:r>
            <a:r>
              <a:rPr kumimoji="1"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-0500</a:t>
            </a:r>
          </a:p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092-711-1750</a:t>
            </a:r>
          </a:p>
        </p:txBody>
      </p:sp>
      <p:cxnSp>
        <p:nvCxnSpPr>
          <p:cNvPr id="98" name="直線コネクタ 97"/>
          <p:cNvCxnSpPr/>
          <p:nvPr/>
        </p:nvCxnSpPr>
        <p:spPr>
          <a:xfrm>
            <a:off x="3395188" y="8602200"/>
            <a:ext cx="1041925" cy="0"/>
          </a:xfrm>
          <a:prstGeom prst="line">
            <a:avLst/>
          </a:prstGeom>
          <a:ln w="571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3394234" y="7775704"/>
            <a:ext cx="826854" cy="0"/>
          </a:xfrm>
          <a:prstGeom prst="line">
            <a:avLst/>
          </a:prstGeom>
          <a:ln w="571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41165" y="4160912"/>
            <a:ext cx="1001339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8000" dirty="0" smtClean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  <a:endParaRPr kumimoji="1" lang="ja-JP" altLang="en-US" sz="4000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18665" y="720285"/>
            <a:ext cx="11661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C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2019</a:t>
            </a:r>
            <a:r>
              <a:rPr kumimoji="1" lang="ja-JP" altLang="en-US" sz="1600" dirty="0" smtClean="0">
                <a:solidFill>
                  <a:srgbClr val="FFC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</a:t>
            </a:r>
            <a:endParaRPr kumimoji="1" lang="ja-JP" altLang="en-US" sz="2000" dirty="0">
              <a:solidFill>
                <a:srgbClr val="FFCC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74040" y="5341918"/>
            <a:ext cx="222604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endParaRPr lang="ja-JP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750242" y="5632430"/>
            <a:ext cx="13734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受付　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～）</a:t>
            </a:r>
            <a:endParaRPr lang="ja-JP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2530400" y="4727364"/>
            <a:ext cx="384973" cy="38497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solidFill>
                <a:schemeClr val="accent6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546384" y="4774431"/>
            <a:ext cx="3503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395189" y="7617296"/>
            <a:ext cx="88362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サービス紹介</a:t>
            </a:r>
            <a:endParaRPr kumimoji="1" lang="ja-JP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388870" y="8452427"/>
            <a:ext cx="105062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defRPr sz="1400">
                <a:latin typeface="小塚ゴシック Pr6N H" pitchFamily="34" charset="-128"/>
                <a:ea typeface="小塚ゴシック Pr6N H" pitchFamily="34" charset="-128"/>
              </a:defRPr>
            </a:lvl1pPr>
          </a:lstStyle>
          <a:p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トレーニング体験</a:t>
            </a:r>
          </a:p>
        </p:txBody>
      </p:sp>
      <p:cxnSp>
        <p:nvCxnSpPr>
          <p:cNvPr id="56" name="直線コネクタ 55"/>
          <p:cNvCxnSpPr/>
          <p:nvPr/>
        </p:nvCxnSpPr>
        <p:spPr>
          <a:xfrm>
            <a:off x="3860436" y="7332394"/>
            <a:ext cx="2096464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004383" y="7151787"/>
            <a:ext cx="185077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kumimoji="1"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当日のながれ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86899" y="9250450"/>
            <a:ext cx="50579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08648" y="5898340"/>
            <a:ext cx="99150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　場</a:t>
            </a:r>
            <a:endParaRPr kumimoji="1" lang="ja-JP" altLang="en-US" sz="1200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812518" y="6041727"/>
            <a:ext cx="170253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チャレンジド・アソウ </a:t>
            </a:r>
            <a:endParaRPr kumimoji="1" lang="en-US" altLang="ja-JP" sz="1400" spc="-15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博多事業所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3" name="Picture 4" descr="C:\Users\u0842\Desktop\納品\_E4A654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048" y="7648375"/>
            <a:ext cx="108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264" y="8676077"/>
            <a:ext cx="1079784" cy="720000"/>
          </a:xfrm>
          <a:prstGeom prst="rect">
            <a:avLst/>
          </a:prstGeom>
        </p:spPr>
      </p:pic>
      <p:sp>
        <p:nvSpPr>
          <p:cNvPr id="52" name="円/楕円 51"/>
          <p:cNvSpPr/>
          <p:nvPr/>
        </p:nvSpPr>
        <p:spPr>
          <a:xfrm>
            <a:off x="3716455" y="3797708"/>
            <a:ext cx="2952055" cy="2952055"/>
          </a:xfrm>
          <a:prstGeom prst="ellipse">
            <a:avLst/>
          </a:prstGeom>
          <a:solidFill>
            <a:schemeClr val="bg1">
              <a:alpha val="70000"/>
            </a:schemeClr>
          </a:solidFill>
          <a:ln w="127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724294" y="4521634"/>
            <a:ext cx="147953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kumimoji="1" lang="en-US" altLang="ja-JP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25</a:t>
            </a:r>
            <a:endParaRPr kumimoji="1" lang="ja-JP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11837" y="4160912"/>
            <a:ext cx="1001339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8000" dirty="0" smtClean="0">
                <a:solidFill>
                  <a:srgbClr val="FF33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</a:t>
            </a:r>
            <a:endParaRPr kumimoji="1" lang="ja-JP" altLang="en-US" sz="4000" dirty="0">
              <a:solidFill>
                <a:srgbClr val="FF3399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101582" y="5341918"/>
            <a:ext cx="222604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endParaRPr lang="ja-JP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277784" y="5632430"/>
            <a:ext cx="13734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受付　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～）</a:t>
            </a:r>
            <a:endParaRPr lang="ja-JP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6057942" y="4727364"/>
            <a:ext cx="384973" cy="38497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solidFill>
                <a:schemeClr val="accent6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073926" y="4774431"/>
            <a:ext cx="3503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136190" y="5898340"/>
            <a:ext cx="99150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33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　場</a:t>
            </a:r>
            <a:endParaRPr kumimoji="1" lang="ja-JP" altLang="en-US" sz="1200" dirty="0">
              <a:solidFill>
                <a:srgbClr val="FF3399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491931" y="3877762"/>
            <a:ext cx="1764394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u="sng" dirty="0" smtClean="0">
                <a:solidFill>
                  <a:srgbClr val="00B0F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JR｢</a:t>
            </a:r>
            <a:r>
              <a:rPr kumimoji="1" lang="ja-JP" altLang="en-US" sz="1600" u="sng" dirty="0" smtClean="0">
                <a:solidFill>
                  <a:srgbClr val="00B0F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博多駅</a:t>
            </a:r>
            <a:r>
              <a:rPr kumimoji="1" lang="en-US" altLang="ja-JP" sz="1600" u="sng" dirty="0" smtClean="0">
                <a:solidFill>
                  <a:srgbClr val="00B0F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｣</a:t>
            </a:r>
            <a:r>
              <a:rPr kumimoji="1" lang="ja-JP" altLang="en-US" sz="1050" u="sng" dirty="0" smtClean="0">
                <a:solidFill>
                  <a:srgbClr val="00B0F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より</a:t>
            </a:r>
            <a:endParaRPr kumimoji="1" lang="en-US" altLang="ja-JP" sz="1050" u="sng" dirty="0" smtClean="0">
              <a:solidFill>
                <a:srgbClr val="00B0F0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200" u="sng" dirty="0" smtClean="0">
                <a:solidFill>
                  <a:srgbClr val="00B0F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徒歩</a:t>
            </a:r>
            <a:r>
              <a:rPr lang="en-US" altLang="ja-JP" u="sng" dirty="0" smtClean="0">
                <a:solidFill>
                  <a:srgbClr val="00B0F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200" u="sng" dirty="0" smtClean="0">
                <a:solidFill>
                  <a:srgbClr val="00B0F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</a:t>
            </a:r>
            <a:r>
              <a:rPr lang="ja-JP" altLang="en-US" sz="1600" u="sng" dirty="0" smtClean="0">
                <a:solidFill>
                  <a:srgbClr val="00B0F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  <a:endParaRPr kumimoji="1" lang="ja-JP" altLang="en-US" sz="1600" u="sng" dirty="0">
              <a:solidFill>
                <a:srgbClr val="00B0F0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322970" y="3882357"/>
            <a:ext cx="2604800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600" u="sng" dirty="0" smtClean="0">
                <a:solidFill>
                  <a:srgbClr val="FF3399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西鉄</a:t>
            </a:r>
            <a:r>
              <a:rPr kumimoji="1" lang="en-US" altLang="ja-JP" sz="1600" u="sng" dirty="0" smtClean="0">
                <a:solidFill>
                  <a:srgbClr val="FF3399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｢</a:t>
            </a:r>
            <a:r>
              <a:rPr kumimoji="1" lang="ja-JP" altLang="en-US" sz="1600" u="sng" dirty="0" smtClean="0">
                <a:solidFill>
                  <a:srgbClr val="FF3399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福岡</a:t>
            </a:r>
            <a:r>
              <a:rPr kumimoji="1" lang="en-US" altLang="ja-JP" sz="1600" u="sng" dirty="0" smtClean="0">
                <a:solidFill>
                  <a:srgbClr val="FF3399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kumimoji="1" lang="ja-JP" altLang="en-US" sz="1600" u="sng" dirty="0" smtClean="0">
                <a:solidFill>
                  <a:srgbClr val="FF3399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天神</a:t>
            </a:r>
            <a:r>
              <a:rPr kumimoji="1" lang="en-US" altLang="ja-JP" sz="1600" u="sng" dirty="0" smtClean="0">
                <a:solidFill>
                  <a:srgbClr val="FF3399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kumimoji="1" lang="ja-JP" altLang="en-US" sz="1600" u="sng" dirty="0" smtClean="0">
                <a:solidFill>
                  <a:srgbClr val="FF3399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駅</a:t>
            </a:r>
            <a:r>
              <a:rPr kumimoji="1" lang="en-US" altLang="ja-JP" sz="1600" u="sng" dirty="0" smtClean="0">
                <a:solidFill>
                  <a:srgbClr val="FF3399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｣</a:t>
            </a:r>
            <a:r>
              <a:rPr kumimoji="1" lang="ja-JP" altLang="en-US" sz="1050" u="sng" dirty="0" smtClean="0">
                <a:solidFill>
                  <a:srgbClr val="FF3399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より</a:t>
            </a:r>
            <a:endParaRPr kumimoji="1" lang="en-US" altLang="ja-JP" sz="1050" u="sng" dirty="0" smtClean="0">
              <a:solidFill>
                <a:srgbClr val="FF3399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200" u="sng" dirty="0" smtClean="0">
                <a:solidFill>
                  <a:srgbClr val="FF3399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徒歩</a:t>
            </a:r>
            <a:r>
              <a:rPr lang="en-US" altLang="ja-JP" u="sng" dirty="0" smtClean="0">
                <a:solidFill>
                  <a:srgbClr val="FF3399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sz="1200" u="sng" dirty="0" smtClean="0">
                <a:solidFill>
                  <a:srgbClr val="FF3399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</a:t>
            </a:r>
            <a:r>
              <a:rPr lang="ja-JP" altLang="en-US" sz="1600" u="sng" dirty="0" smtClean="0">
                <a:solidFill>
                  <a:srgbClr val="FF3399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  <a:endParaRPr kumimoji="1" lang="ja-JP" altLang="en-US" sz="1600" u="sng" dirty="0">
              <a:solidFill>
                <a:srgbClr val="FF3399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363335" y="6041727"/>
            <a:ext cx="170253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チャレンジド・アソウ </a:t>
            </a:r>
            <a:endParaRPr kumimoji="1" lang="en-US" altLang="ja-JP" sz="1400" spc="-15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福岡本社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04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333972"/>
              </p:ext>
            </p:extLst>
          </p:nvPr>
        </p:nvGraphicFramePr>
        <p:xfrm>
          <a:off x="82725" y="802538"/>
          <a:ext cx="6689551" cy="2375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1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1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代表者ご氏名</a:t>
                      </a:r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支援者・ご家族・</a:t>
                      </a:r>
                      <a:endParaRPr kumimoji="1" lang="en-US" altLang="ja-JP" sz="11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ご友人のご氏名</a:t>
                      </a:r>
                      <a:endParaRPr kumimoji="1" lang="en-US" altLang="ja-JP" sz="11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ご住所</a:t>
                      </a:r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〒　　　－</a:t>
                      </a:r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ご連絡先</a:t>
                      </a:r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TEL:</a:t>
                      </a:r>
                    </a:p>
                    <a:p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携帯</a:t>
                      </a:r>
                      <a:r>
                        <a:rPr kumimoji="1" lang="en-US" altLang="ja-JP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TEL:</a:t>
                      </a:r>
                    </a:p>
                    <a:p>
                      <a:r>
                        <a:rPr kumimoji="1" lang="en-US" altLang="ja-JP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FAX: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参加希望日</a:t>
                      </a:r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□</a:t>
                      </a:r>
                      <a:r>
                        <a:rPr kumimoji="1" lang="en-US" altLang="ja-JP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8/21</a:t>
                      </a:r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（水）博多事業所開催分</a:t>
                      </a:r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</a:t>
                      </a:r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□</a:t>
                      </a:r>
                      <a:r>
                        <a:rPr kumimoji="1" lang="en-US" altLang="ja-JP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9/25</a:t>
                      </a:r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（水）福岡本社開催分</a:t>
                      </a:r>
                      <a:endParaRPr kumimoji="1" lang="en-US" altLang="ja-JP" sz="11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645014" y="4815458"/>
            <a:ext cx="3024346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100" b="1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個人情報の取り扱いについて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endParaRPr kumimoji="1"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■ご記入いただいた個人情報は、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本</a:t>
            </a:r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説明会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に</a:t>
            </a:r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関する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ご案　　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内</a:t>
            </a:r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と当社の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各種</a:t>
            </a:r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商品・サービスのご案内のために利用し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、　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法令</a:t>
            </a:r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の定める場合を除き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、ご本人</a:t>
            </a:r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様の同意を得ること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なく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他</a:t>
            </a:r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の利用及び提供することはありません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。</a:t>
            </a:r>
            <a:endParaRPr lang="ja-JP" altLang="en-US" sz="9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■個人情報の取扱いを委託する場合は、当社の厳正な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管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理</a:t>
            </a:r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の下で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行います。</a:t>
            </a:r>
            <a:endParaRPr lang="ja-JP" altLang="en-US" sz="9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■個人情報について、利用目的の通知、開示等・訂正等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・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利用</a:t>
            </a:r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停止等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のご希望</a:t>
            </a:r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やその他のお問い合わせに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ついて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は</a:t>
            </a:r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、下記までお問合せください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。</a:t>
            </a:r>
            <a:endParaRPr lang="ja-JP" altLang="en-US" sz="9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■個人情報の提供は任意によるものですが、必須項目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に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ご記入いただけない</a:t>
            </a:r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場合には、当社からのサービスを</a:t>
            </a:r>
            <a:r>
              <a:rPr lang="ja-JP" altLang="en-US" sz="900" dirty="0" err="1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ご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利用</a:t>
            </a:r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頂けない場合等があること</a:t>
            </a: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をご了承</a:t>
            </a:r>
            <a:r>
              <a:rPr lang="ja-JP" altLang="en-US" sz="9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ください。</a:t>
            </a:r>
          </a:p>
          <a:p>
            <a:endParaRPr lang="en-US" altLang="ja-JP" sz="9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9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69990" y="7000844"/>
            <a:ext cx="2808312" cy="7333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上記内容に同意される場合は</a:t>
            </a:r>
            <a:endParaRPr lang="en-US" altLang="ja-JP" sz="10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下記□にチェックしてください。</a:t>
            </a:r>
            <a:endParaRPr lang="en-US" altLang="ja-JP" sz="10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□個人情報の取扱に同意します。</a:t>
            </a:r>
            <a:endParaRPr kumimoji="1" lang="ja-JP" altLang="en-US" sz="11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687316" y="7925519"/>
            <a:ext cx="302517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株式会社チャレンジド・アソウ　福岡本社　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副部長</a:t>
            </a:r>
            <a:endParaRPr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個人情報の取扱いについてのお問合わせ</a:t>
            </a:r>
            <a:r>
              <a:rPr lang="en-US" altLang="ja-JP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 </a:t>
            </a: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アソウ・ヒューマニーセンターグループ苦情・相談窓口</a:t>
            </a:r>
          </a:p>
          <a:p>
            <a:r>
              <a:rPr lang="en-US" altLang="ja-JP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TEL:092-711-1626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E-Mail: privacy@ahc-net.co.jp</a:t>
            </a:r>
          </a:p>
          <a:p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558120" y="4625976"/>
            <a:ext cx="3183248" cy="402843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573016" y="9235816"/>
            <a:ext cx="2692916" cy="220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>
              <a:lnSpc>
                <a:spcPct val="150000"/>
              </a:lnSpc>
              <a:defRPr/>
            </a:pPr>
            <a:r>
              <a:rPr lang="en-US" altLang="ja-JP" sz="1200" dirty="0" smtClean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http</a:t>
            </a:r>
            <a:r>
              <a:rPr lang="en-US" altLang="ja-JP" sz="12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://challenged.ahc-net.co.jp</a:t>
            </a:r>
            <a:endParaRPr lang="ja-JP" altLang="en-US" sz="1200" dirty="0">
              <a:solidFill>
                <a:srgbClr val="0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4001764" y="8350602"/>
            <a:ext cx="2721670" cy="1493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573016" y="9561512"/>
            <a:ext cx="1789583" cy="273335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チャレンジド・アソウ</a:t>
            </a:r>
            <a:endParaRPr kumimoji="1" lang="ja-JP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458830" y="9561512"/>
            <a:ext cx="490917" cy="27333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検 索</a:t>
            </a:r>
            <a:endParaRPr kumimoji="1" lang="ja-JP" altLang="en-US" sz="900" dirty="0"/>
          </a:p>
        </p:txBody>
      </p:sp>
      <p:pic>
        <p:nvPicPr>
          <p:cNvPr id="16" name="Picture 2" descr="http://www.cman.jp/QRcode/make/qr/2014080411520729725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2"/>
          <a:stretch/>
        </p:blipFill>
        <p:spPr bwMode="auto">
          <a:xfrm>
            <a:off x="6099472" y="9248340"/>
            <a:ext cx="641896" cy="62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82724" y="197835"/>
            <a:ext cx="6658644" cy="2880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お申込み書</a:t>
            </a:r>
            <a:endParaRPr kumimoji="1"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0" y="318610"/>
            <a:ext cx="6858000" cy="616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下記にご記入の上、このまま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FAX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送信をお願いいたします。</a:t>
            </a:r>
            <a:endParaRPr kumimoji="1"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6669" y="3487868"/>
            <a:ext cx="3159740" cy="2880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メールにてお申込みされる方</a:t>
            </a:r>
            <a:endParaRPr kumimoji="1"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558120" y="3487868"/>
            <a:ext cx="878992" cy="2880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endParaRPr kumimoji="1"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558120" y="4040002"/>
            <a:ext cx="878992" cy="2880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E-Mail</a:t>
            </a:r>
            <a:endParaRPr kumimoji="1"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63193" y="3449768"/>
            <a:ext cx="2294807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092-711-1750</a:t>
            </a:r>
            <a:endParaRPr lang="ja-JP" altLang="en-US" sz="2200" b="1" dirty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81127" y="4086600"/>
            <a:ext cx="21602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challenged-aso@ahc-net.co.jp</a:t>
            </a:r>
            <a:endParaRPr lang="ja-JP" alt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-3002" y="3876936"/>
            <a:ext cx="3432001" cy="395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下記項目を記載の上、右記Ｅメールアドレスまでご連絡ください。</a:t>
            </a:r>
            <a:endParaRPr kumimoji="1"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①代表者ご氏名　　②同席する支援者・ご家族・ご友人の氏名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③ご住所　　④ご連絡先（ＴＥＬ・携帯ＴＥＬ・ＦＡＸいずれか）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⑤参加希望日</a:t>
            </a:r>
            <a:endParaRPr kumimoji="1"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248" y="8858250"/>
            <a:ext cx="3153595" cy="258286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96669" y="4625975"/>
            <a:ext cx="3159740" cy="2880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会場の</a:t>
            </a:r>
            <a:r>
              <a:rPr kumimoji="1" lang="ja-JP" altLang="en-US" sz="1600" dirty="0" err="1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あんない</a:t>
            </a:r>
            <a:endParaRPr kumimoji="1"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42" y="5955462"/>
            <a:ext cx="2674347" cy="1458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テキスト ボックス 58"/>
          <p:cNvSpPr txBox="1"/>
          <p:nvPr/>
        </p:nvSpPr>
        <p:spPr>
          <a:xfrm>
            <a:off x="220602" y="5086033"/>
            <a:ext cx="30779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kumimoji="1" lang="en-US" altLang="ja-JP" sz="1200" b="1" dirty="0" smtClean="0">
                <a:latin typeface="+mj-ea"/>
                <a:ea typeface="+mj-ea"/>
                <a:cs typeface="メイリオ" panose="020B0604030504040204" pitchFamily="50" charset="-128"/>
              </a:rPr>
              <a:t>8/21</a:t>
            </a:r>
            <a:r>
              <a:rPr kumimoji="1" lang="ja-JP" altLang="en-US" sz="1050" b="1" dirty="0" smtClean="0">
                <a:latin typeface="+mj-ea"/>
                <a:ea typeface="+mj-ea"/>
                <a:cs typeface="メイリオ" panose="020B0604030504040204" pitchFamily="50" charset="-128"/>
              </a:rPr>
              <a:t>開催分</a:t>
            </a:r>
            <a:r>
              <a:rPr kumimoji="1" lang="ja-JP" altLang="en-US" sz="1200" b="1" dirty="0" smtClean="0">
                <a:latin typeface="+mj-ea"/>
                <a:ea typeface="+mj-ea"/>
                <a:cs typeface="メイリオ" panose="020B0604030504040204" pitchFamily="50" charset="-128"/>
              </a:rPr>
              <a:t>　チャレンジド・アソウ博多事業所</a:t>
            </a:r>
            <a:endParaRPr kumimoji="1" lang="ja-JP" altLang="en-US" sz="1200" b="1" dirty="0"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238571" y="5585897"/>
            <a:ext cx="26320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1pPr>
            <a:lvl2pPr marL="742950" indent="-28575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marL="1143000" indent="-22860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marL="1600200" indent="-22860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marL="2057400" indent="-22860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☎ </a:t>
            </a:r>
            <a:r>
              <a:rPr lang="en-US" altLang="ja-JP" sz="2000" b="1" dirty="0" smtClean="0">
                <a:solidFill>
                  <a:schemeClr val="tx1"/>
                </a:solidFill>
                <a:latin typeface="+mj-ea"/>
                <a:ea typeface="+mj-ea"/>
              </a:rPr>
              <a:t>092-477-3677</a:t>
            </a:r>
            <a:endParaRPr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2" name="正方形/長方形 88"/>
          <p:cNvSpPr>
            <a:spLocks noChangeArrowheads="1"/>
          </p:cNvSpPr>
          <p:nvPr/>
        </p:nvSpPr>
        <p:spPr bwMode="auto">
          <a:xfrm>
            <a:off x="252605" y="5311582"/>
            <a:ext cx="30068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1pPr>
            <a:lvl2pPr marL="742950" indent="-28575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marL="1143000" indent="-22860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marL="1600200" indent="-22860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marL="2057400" indent="-22860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9pPr>
          </a:lstStyle>
          <a:p>
            <a:pPr eaLnBrk="1" hangingPunct="1"/>
            <a:r>
              <a:rPr lang="en-US" altLang="ja-JP" sz="900" dirty="0" smtClean="0">
                <a:solidFill>
                  <a:srgbClr val="000000"/>
                </a:solidFill>
                <a:latin typeface="+mj-ea"/>
                <a:ea typeface="+mj-ea"/>
              </a:rPr>
              <a:t>〒812-0011</a:t>
            </a:r>
          </a:p>
          <a:p>
            <a:pPr eaLnBrk="1" hangingPunct="1"/>
            <a:r>
              <a:rPr lang="ja-JP" altLang="en-US" sz="900" dirty="0" smtClean="0">
                <a:solidFill>
                  <a:srgbClr val="000000"/>
                </a:solidFill>
                <a:latin typeface="+mj-ea"/>
                <a:ea typeface="+mj-ea"/>
              </a:rPr>
              <a:t>福岡市博多区博多駅前</a:t>
            </a:r>
            <a:r>
              <a:rPr lang="en-US" altLang="ja-JP" sz="900" dirty="0" smtClean="0">
                <a:solidFill>
                  <a:srgbClr val="000000"/>
                </a:solidFill>
                <a:latin typeface="+mj-ea"/>
                <a:ea typeface="+mj-ea"/>
              </a:rPr>
              <a:t>1-15-20</a:t>
            </a:r>
            <a:r>
              <a:rPr lang="ja-JP" altLang="en-US" sz="900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ja-JP" altLang="en-US" sz="900" dirty="0" smtClean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en-US" altLang="ja-JP" sz="900" dirty="0" smtClean="0">
                <a:solidFill>
                  <a:srgbClr val="000000"/>
                </a:solidFill>
                <a:latin typeface="+mj-ea"/>
                <a:ea typeface="+mj-ea"/>
              </a:rPr>
              <a:t>NMF</a:t>
            </a:r>
            <a:r>
              <a:rPr lang="ja-JP" altLang="en-US" sz="900" dirty="0" smtClean="0">
                <a:solidFill>
                  <a:srgbClr val="000000"/>
                </a:solidFill>
                <a:latin typeface="+mj-ea"/>
                <a:ea typeface="+mj-ea"/>
              </a:rPr>
              <a:t>博多駅前ビル</a:t>
            </a:r>
            <a:r>
              <a:rPr lang="en-US" altLang="ja-JP" sz="900" dirty="0" smtClean="0">
                <a:solidFill>
                  <a:srgbClr val="000000"/>
                </a:solidFill>
                <a:latin typeface="+mj-ea"/>
                <a:ea typeface="+mj-ea"/>
              </a:rPr>
              <a:t>10</a:t>
            </a:r>
            <a:r>
              <a:rPr lang="ja-JP" altLang="en-US" sz="900" dirty="0" smtClean="0">
                <a:solidFill>
                  <a:srgbClr val="000000"/>
                </a:solidFill>
                <a:latin typeface="+mj-ea"/>
                <a:ea typeface="+mj-ea"/>
              </a:rPr>
              <a:t>階</a:t>
            </a:r>
            <a:r>
              <a:rPr lang="ja-JP" altLang="en-US" sz="900" dirty="0">
                <a:solidFill>
                  <a:srgbClr val="000000"/>
                </a:solidFill>
                <a:latin typeface="+mj-ea"/>
                <a:ea typeface="+mj-ea"/>
              </a:rPr>
              <a:t>　　 　　</a:t>
            </a:r>
          </a:p>
        </p:txBody>
      </p:sp>
      <p:cxnSp>
        <p:nvCxnSpPr>
          <p:cNvPr id="63" name="直線コネクタ 62"/>
          <p:cNvCxnSpPr/>
          <p:nvPr/>
        </p:nvCxnSpPr>
        <p:spPr>
          <a:xfrm>
            <a:off x="200555" y="5309442"/>
            <a:ext cx="304514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4" y="8449249"/>
            <a:ext cx="2705869" cy="142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>
            <a:off x="217101" y="7547403"/>
            <a:ext cx="305308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ja-JP" sz="1200" b="1" dirty="0" smtClean="0">
                <a:latin typeface="+mj-ea"/>
                <a:cs typeface="メイリオ" panose="020B0604030504040204" pitchFamily="50" charset="-128"/>
              </a:rPr>
              <a:t>9/25</a:t>
            </a:r>
            <a:r>
              <a:rPr lang="ja-JP" altLang="en-US" sz="1050" b="1" dirty="0" smtClean="0">
                <a:latin typeface="+mj-ea"/>
                <a:cs typeface="メイリオ" panose="020B0604030504040204" pitchFamily="50" charset="-128"/>
              </a:rPr>
              <a:t>開催分</a:t>
            </a:r>
            <a:r>
              <a:rPr lang="ja-JP" altLang="en-US" sz="1200" b="1" dirty="0" smtClean="0">
                <a:latin typeface="+mj-ea"/>
                <a:cs typeface="メイリオ" panose="020B0604030504040204" pitchFamily="50" charset="-128"/>
              </a:rPr>
              <a:t>　</a:t>
            </a:r>
            <a:r>
              <a:rPr kumimoji="1" lang="ja-JP" altLang="en-US" sz="1200" b="1" dirty="0" smtClean="0">
                <a:latin typeface="+mj-ea"/>
                <a:ea typeface="+mj-ea"/>
                <a:cs typeface="メイリオ" panose="020B0604030504040204" pitchFamily="50" charset="-128"/>
              </a:rPr>
              <a:t>チャレンジド・アソウ福岡本社</a:t>
            </a:r>
            <a:endParaRPr kumimoji="1" lang="ja-JP" altLang="en-US" sz="1200" b="1" dirty="0"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206618" y="7762847"/>
            <a:ext cx="304514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264256" y="8026726"/>
            <a:ext cx="26320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1pPr>
            <a:lvl2pPr marL="742950" indent="-28575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marL="1143000" indent="-22860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marL="1600200" indent="-22860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marL="2057400" indent="-22860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☎ </a:t>
            </a:r>
            <a:r>
              <a:rPr lang="en-US" altLang="ja-JP" sz="2000" b="1" dirty="0" smtClean="0">
                <a:solidFill>
                  <a:schemeClr val="tx1"/>
                </a:solidFill>
                <a:latin typeface="+mj-ea"/>
                <a:ea typeface="+mj-ea"/>
              </a:rPr>
              <a:t>092-752-0500</a:t>
            </a:r>
            <a:endParaRPr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7" name="正方形/長方形 88"/>
          <p:cNvSpPr>
            <a:spLocks noChangeArrowheads="1"/>
          </p:cNvSpPr>
          <p:nvPr/>
        </p:nvSpPr>
        <p:spPr bwMode="auto">
          <a:xfrm>
            <a:off x="272305" y="7772602"/>
            <a:ext cx="30068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1pPr>
            <a:lvl2pPr marL="742950" indent="-28575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marL="1143000" indent="-22860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marL="1600200" indent="-22860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marL="2057400" indent="-228600"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9pPr>
          </a:lstStyle>
          <a:p>
            <a:pPr eaLnBrk="1" hangingPunct="1"/>
            <a:r>
              <a:rPr lang="en-US" altLang="ja-JP" sz="900" dirty="0">
                <a:solidFill>
                  <a:srgbClr val="000000"/>
                </a:solidFill>
                <a:latin typeface="+mj-ea"/>
                <a:ea typeface="+mj-ea"/>
              </a:rPr>
              <a:t>〒</a:t>
            </a:r>
            <a:r>
              <a:rPr lang="en-US" altLang="ja-JP" sz="900" dirty="0" smtClean="0">
                <a:solidFill>
                  <a:srgbClr val="000000"/>
                </a:solidFill>
                <a:latin typeface="+mj-ea"/>
                <a:ea typeface="+mj-ea"/>
              </a:rPr>
              <a:t>810-0001</a:t>
            </a:r>
          </a:p>
          <a:p>
            <a:pPr eaLnBrk="1" hangingPunct="1"/>
            <a:r>
              <a:rPr lang="ja-JP" altLang="en-US" sz="900" dirty="0" smtClean="0">
                <a:solidFill>
                  <a:srgbClr val="000000"/>
                </a:solidFill>
                <a:latin typeface="+mj-ea"/>
                <a:ea typeface="+mj-ea"/>
              </a:rPr>
              <a:t>福岡市</a:t>
            </a:r>
            <a:r>
              <a:rPr lang="ja-JP" altLang="en-US" sz="900" dirty="0">
                <a:solidFill>
                  <a:srgbClr val="000000"/>
                </a:solidFill>
                <a:latin typeface="+mj-ea"/>
                <a:ea typeface="+mj-ea"/>
              </a:rPr>
              <a:t>中央区天神</a:t>
            </a:r>
            <a:r>
              <a:rPr lang="en-US" altLang="ja-JP" sz="900" dirty="0" smtClean="0">
                <a:solidFill>
                  <a:srgbClr val="000000"/>
                </a:solidFill>
                <a:latin typeface="+mj-ea"/>
                <a:ea typeface="+mj-ea"/>
              </a:rPr>
              <a:t>2-8-41  </a:t>
            </a:r>
            <a:r>
              <a:rPr lang="ja-JP" altLang="en-US" sz="900" dirty="0" smtClean="0">
                <a:solidFill>
                  <a:srgbClr val="000000"/>
                </a:solidFill>
                <a:latin typeface="+mj-ea"/>
                <a:ea typeface="+mj-ea"/>
              </a:rPr>
              <a:t>福岡</a:t>
            </a:r>
            <a:r>
              <a:rPr lang="ja-JP" altLang="en-US" sz="900" dirty="0">
                <a:solidFill>
                  <a:srgbClr val="000000"/>
                </a:solidFill>
                <a:latin typeface="+mj-ea"/>
                <a:ea typeface="+mj-ea"/>
              </a:rPr>
              <a:t>朝日</a:t>
            </a:r>
            <a:r>
              <a:rPr lang="ja-JP" altLang="en-US" sz="900" dirty="0" smtClean="0">
                <a:solidFill>
                  <a:srgbClr val="000000"/>
                </a:solidFill>
                <a:latin typeface="+mj-ea"/>
                <a:ea typeface="+mj-ea"/>
              </a:rPr>
              <a:t>会館</a:t>
            </a:r>
            <a:r>
              <a:rPr lang="en-US" altLang="ja-JP" sz="900" dirty="0" smtClean="0">
                <a:solidFill>
                  <a:srgbClr val="000000"/>
                </a:solidFill>
                <a:latin typeface="+mj-ea"/>
                <a:ea typeface="+mj-ea"/>
              </a:rPr>
              <a:t>12</a:t>
            </a:r>
            <a:r>
              <a:rPr lang="ja-JP" altLang="en-US" sz="900" dirty="0" smtClean="0">
                <a:solidFill>
                  <a:srgbClr val="000000"/>
                </a:solidFill>
                <a:latin typeface="+mj-ea"/>
                <a:ea typeface="+mj-ea"/>
              </a:rPr>
              <a:t>階</a:t>
            </a:r>
            <a:r>
              <a:rPr lang="ja-JP" altLang="en-US" sz="900" dirty="0">
                <a:solidFill>
                  <a:srgbClr val="000000"/>
                </a:solidFill>
                <a:latin typeface="+mj-ea"/>
                <a:ea typeface="+mj-ea"/>
              </a:rPr>
              <a:t>　　 　　</a:t>
            </a:r>
          </a:p>
        </p:txBody>
      </p:sp>
    </p:spTree>
    <p:extLst>
      <p:ext uri="{BB962C8B-B14F-4D97-AF65-F5344CB8AC3E}">
        <p14:creationId xmlns:p14="http://schemas.microsoft.com/office/powerpoint/2010/main" val="15258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294</Words>
  <Application>Microsoft Office PowerPoint</Application>
  <PresentationFormat>A4 210 x 297 mm</PresentationFormat>
  <Paragraphs>97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GN-こはるいろサンレイ</vt:lpstr>
      <vt:lpstr>HGPｺﾞｼｯｸM</vt:lpstr>
      <vt:lpstr>HGP創英角ｺﾞｼｯｸUB</vt:lpstr>
      <vt:lpstr>ＭＳ Ｐゴシック</vt:lpstr>
      <vt:lpstr>ＭＳ Ｐ明朝</vt:lpstr>
      <vt:lpstr>あんずもじ</vt:lpstr>
      <vt:lpstr>メイリオ</vt:lpstr>
      <vt:lpstr>小塚ゴシック Pro B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坂牧 好恵 u0842</dc:creator>
  <cp:lastModifiedBy>坂牧 好恵 u0842</cp:lastModifiedBy>
  <cp:revision>141</cp:revision>
  <cp:lastPrinted>2019-06-11T01:06:32Z</cp:lastPrinted>
  <dcterms:created xsi:type="dcterms:W3CDTF">2015-07-14T01:55:29Z</dcterms:created>
  <dcterms:modified xsi:type="dcterms:W3CDTF">2019-07-08T08:06:58Z</dcterms:modified>
</cp:coreProperties>
</file>